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37817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err="1">
                <a:solidFill>
                  <a:schemeClr val="tx1"/>
                </a:solidFill>
              </a:rPr>
              <a:t>Pekerja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Keluarga</a:t>
            </a:r>
            <a:r>
              <a:rPr lang="en-US" sz="2400" b="1" dirty="0">
                <a:solidFill>
                  <a:schemeClr val="tx1"/>
                </a:solidFill>
              </a:rPr>
              <a:t>/</a:t>
            </a:r>
            <a:r>
              <a:rPr lang="en-US" sz="2400" b="1" dirty="0" err="1">
                <a:solidFill>
                  <a:schemeClr val="tx1"/>
                </a:solidFill>
              </a:rPr>
              <a:t>Tak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Dibayar</a:t>
            </a:r>
            <a:r>
              <a:rPr lang="en-US" sz="2400" b="1" dirty="0">
                <a:solidFill>
                  <a:schemeClr val="tx1"/>
                </a:solidFill>
              </a:rPr>
              <a:t> (</a:t>
            </a:r>
            <a:r>
              <a:rPr lang="en-US" sz="2400" b="1" dirty="0" err="1">
                <a:solidFill>
                  <a:schemeClr val="tx1"/>
                </a:solidFill>
              </a:rPr>
              <a:t>juta</a:t>
            </a:r>
            <a:r>
              <a:rPr lang="en-US" sz="2400" b="1" dirty="0">
                <a:solidFill>
                  <a:schemeClr val="tx1"/>
                </a:solidFill>
              </a:rPr>
              <a:t> orang)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Sheet2!$A$7</c:f>
              <c:strCache>
                <c:ptCount val="1"/>
                <c:pt idx="0">
                  <c:v>Pekerja Keluarga/Tak Dibayar (juta orang)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Sheet2!$B$6:$O$6</c:f>
              <c:numCache>
                <c:formatCode>General</c:formatCode>
                <c:ptCount val="1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</c:numCache>
            </c:numRef>
          </c:cat>
          <c:val>
            <c:numRef>
              <c:f>Sheet2!$B$7:$O$7</c:f>
              <c:numCache>
                <c:formatCode>0.00</c:formatCode>
                <c:ptCount val="14"/>
                <c:pt idx="0">
                  <c:v>18.659126000000001</c:v>
                </c:pt>
                <c:pt idx="1">
                  <c:v>19.676392</c:v>
                </c:pt>
                <c:pt idx="2">
                  <c:v>20.178359</c:v>
                </c:pt>
                <c:pt idx="3">
                  <c:v>19.687139999999999</c:v>
                </c:pt>
                <c:pt idx="4">
                  <c:v>18.745054</c:v>
                </c:pt>
                <c:pt idx="5">
                  <c:v>19.132377000000002</c:v>
                </c:pt>
                <c:pt idx="6">
                  <c:v>17.687745</c:v>
                </c:pt>
                <c:pt idx="7">
                  <c:v>16.689575999999999</c:v>
                </c:pt>
                <c:pt idx="8">
                  <c:v>18.164653999999999</c:v>
                </c:pt>
                <c:pt idx="9">
                  <c:v>18.763786</c:v>
                </c:pt>
                <c:pt idx="10">
                  <c:v>17.993628999999999</c:v>
                </c:pt>
                <c:pt idx="11">
                  <c:v>17.410627000000002</c:v>
                </c:pt>
                <c:pt idx="12">
                  <c:v>19.178836</c:v>
                </c:pt>
                <c:pt idx="13">
                  <c:v>19.71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59-468E-8E2A-877C3B0D75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4"/>
        <c:overlap val="-27"/>
        <c:axId val="1057120896"/>
        <c:axId val="1057112992"/>
      </c:barChart>
      <c:catAx>
        <c:axId val="105712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7112992"/>
        <c:crosses val="autoZero"/>
        <c:auto val="1"/>
        <c:lblAlgn val="ctr"/>
        <c:lblOffset val="100"/>
        <c:noMultiLvlLbl val="0"/>
      </c:catAx>
      <c:valAx>
        <c:axId val="105711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712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2C32D-9392-4F6D-ACA5-242C5A6D04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D25C61-F5DB-8CFC-4438-D2358A173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E0D18-889A-7611-7FAF-3532C9A3C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C48E5-3617-47DC-92C5-FDE22FF9CD0D}" type="datetimeFigureOut">
              <a:rPr lang="en-ID" smtClean="0"/>
              <a:t>15/05/2022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A0C9E-3CBB-959A-D9BA-01888B063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CB91E-D5A0-6B1B-4817-C7BB0CA6D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40DD-F3A5-4F25-BA64-CB52826AFD7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3829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A41A1-41C1-EB4E-6F60-7B375ED17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3FEEB-4077-DCAC-EB94-F6F805112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B39D8-D199-B0B8-2782-81656B6FA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C48E5-3617-47DC-92C5-FDE22FF9CD0D}" type="datetimeFigureOut">
              <a:rPr lang="en-ID" smtClean="0"/>
              <a:t>15/05/2022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53789-E519-9E94-EB4D-3D6E1B550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777CA-7607-8F8C-0ADF-B4C85A52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40DD-F3A5-4F25-BA64-CB52826AFD7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05428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452F6-BC45-D1BE-6096-43FC208E2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C2A02-60F7-5417-A126-6DA773980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C7F1A-7259-A50E-B319-55F4F559D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C48E5-3617-47DC-92C5-FDE22FF9CD0D}" type="datetimeFigureOut">
              <a:rPr lang="en-ID" smtClean="0"/>
              <a:t>15/05/2022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9ADDF-7FEF-FA0A-A7CC-F68D3C7A4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E3668-7505-5102-917B-5BE283158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40DD-F3A5-4F25-BA64-CB52826AFD7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44372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8F719-DDBC-A922-BC27-84E81322F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0CB1D-DEC1-55A4-664F-DDBB01B4A5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BE7375-AEC9-8990-5AE7-3C67F62C30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9061CD-F33B-6328-5889-F51D640BE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C48E5-3617-47DC-92C5-FDE22FF9CD0D}" type="datetimeFigureOut">
              <a:rPr lang="en-ID" smtClean="0"/>
              <a:t>15/05/2022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E5E1B2-CF6E-6361-B2FE-BE691007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3DB6F-83BA-A23A-794C-F1A17E3FF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40DD-F3A5-4F25-BA64-CB52826AFD7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49969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95867-B9FF-FBF5-DA96-0F5DD97C8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44242-0A47-F31F-502F-546FCE1AC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8C183C-8411-0A33-27AD-AA22D8C6C4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F34C8F-BA51-7C9F-66A5-654CFC15C2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8FE663-EB8E-278B-99B9-AAFA111F07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AF12D8-C49E-FC13-C58A-B1455344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C48E5-3617-47DC-92C5-FDE22FF9CD0D}" type="datetimeFigureOut">
              <a:rPr lang="en-ID" smtClean="0"/>
              <a:t>15/05/2022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6B9506-D196-D57E-A2D1-2B7B6858F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4CCADC-7822-5DC8-AE38-438C2FF98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40DD-F3A5-4F25-BA64-CB52826AFD7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4346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B5710-DF1B-00DC-555E-C8BBF985D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2279EA-B47B-62C8-8FBE-F215F3A84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C48E5-3617-47DC-92C5-FDE22FF9CD0D}" type="datetimeFigureOut">
              <a:rPr lang="en-ID" smtClean="0"/>
              <a:t>15/05/2022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FC11E1-98B1-2DBC-9BCD-9A178EB16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CE382D-864B-EC29-5F28-05C52152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40DD-F3A5-4F25-BA64-CB52826AFD7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472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AF3AE-5794-4FAB-9AC5-EFED5C967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C48E5-3617-47DC-92C5-FDE22FF9CD0D}" type="datetimeFigureOut">
              <a:rPr lang="en-ID" smtClean="0"/>
              <a:t>15/05/2022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4C0E64-F9DE-569D-9D8C-0861D9935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9B4F0-A119-6C2C-3CCB-C83AFD55F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40DD-F3A5-4F25-BA64-CB52826AFD7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42564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CB368-6243-D977-F667-6D95B2DBA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D43E7-060E-6DD5-5B2D-FE610338F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EB3FC-5BB5-26E5-928A-6C1121F0B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8720B5-FE47-35DD-2F0D-B82428C1D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C48E5-3617-47DC-92C5-FDE22FF9CD0D}" type="datetimeFigureOut">
              <a:rPr lang="en-ID" smtClean="0"/>
              <a:t>15/05/2022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E69D92-9853-E660-BDF5-054E32CA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84B53-BA3D-EA9D-7634-50EB43319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40DD-F3A5-4F25-BA64-CB52826AFD7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6278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27DA4-9DF9-4A08-B8C6-166130D99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078968-40CD-FE48-CA71-B6C23FE3ED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7435E-B1F2-5256-5867-78CBA87BC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C5113-9DE5-34E5-10C8-9D1D94138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C48E5-3617-47DC-92C5-FDE22FF9CD0D}" type="datetimeFigureOut">
              <a:rPr lang="en-ID" smtClean="0"/>
              <a:t>15/05/2022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C3DB5-AA9D-5B58-20F5-CB8E07183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7ADA2-BF8F-4E2E-5CA3-7715DCE1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40DD-F3A5-4F25-BA64-CB52826AFD7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2912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53FF6-1396-ADE5-8ED5-1FFE45396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7FCDBB-1639-3E5C-79DC-272E141AC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C59D4-4985-9F71-728A-096F46F4E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C48E5-3617-47DC-92C5-FDE22FF9CD0D}" type="datetimeFigureOut">
              <a:rPr lang="en-ID" smtClean="0"/>
              <a:t>15/05/2022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04676-099C-095F-4264-7AE1E6B6C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B9B7B-C0F2-FB5F-0A6F-80C93FBC3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40DD-F3A5-4F25-BA64-CB52826AFD7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3122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2B2866-84C5-0CF3-7A8D-AEC6040EA4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6D90C6-FCCA-6559-52BC-D3C6BCF1CC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6AFED-01B2-9B8A-9C1D-1EDA7684D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C48E5-3617-47DC-92C5-FDE22FF9CD0D}" type="datetimeFigureOut">
              <a:rPr lang="en-ID" smtClean="0"/>
              <a:t>15/05/2022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767E6-3116-AC5A-6CAD-560964C1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73F68-604E-B5F8-EE0E-955EFFBDF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40DD-F3A5-4F25-BA64-CB52826AFD7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6493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2247DB-82EC-6499-0C2E-C2BE161AF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C193D-8816-E099-A0D6-08270FA74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88B2E-D3E6-07A3-0A8A-C09DE281AF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C48E5-3617-47DC-92C5-FDE22FF9CD0D}" type="datetimeFigureOut">
              <a:rPr lang="en-ID" smtClean="0"/>
              <a:t>15/05/2022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6FF20-78CD-73A4-E2F9-172839AFE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98398-5104-BC72-7074-65559C69C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A40DD-F3A5-4F25-BA64-CB52826AFD7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12885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9A96A9D-608D-61B7-AD8E-8575EDC3BB5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0075" y="466725"/>
          <a:ext cx="10991850" cy="5586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87BA99-1C56-3F78-9111-D9AEA4A1877E}"/>
              </a:ext>
            </a:extLst>
          </p:cNvPr>
          <p:cNvSpPr txBox="1"/>
          <p:nvPr/>
        </p:nvSpPr>
        <p:spPr>
          <a:xfrm>
            <a:off x="4210050" y="6191220"/>
            <a:ext cx="4464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Sumber</a:t>
            </a:r>
            <a:r>
              <a:rPr lang="en-US" sz="2000" dirty="0"/>
              <a:t> data: BPS, </a:t>
            </a:r>
            <a:r>
              <a:rPr lang="en-US" sz="2000" dirty="0" err="1"/>
              <a:t>kondisi</a:t>
            </a:r>
            <a:r>
              <a:rPr lang="en-US" sz="2000" dirty="0"/>
              <a:t> </a:t>
            </a:r>
            <a:r>
              <a:rPr lang="en-US" sz="2000" dirty="0" err="1"/>
              <a:t>bulan</a:t>
            </a:r>
            <a:r>
              <a:rPr lang="en-US" sz="2000" dirty="0"/>
              <a:t> </a:t>
            </a:r>
            <a:r>
              <a:rPr lang="en-US" sz="2000" dirty="0" err="1"/>
              <a:t>Februari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1402144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Muhammad Imam Adli</dc:creator>
  <cp:lastModifiedBy>Muhammad Imam Adli</cp:lastModifiedBy>
  <cp:revision>1</cp:revision>
  <dcterms:created xsi:type="dcterms:W3CDTF">2022-05-15T16:21:22Z</dcterms:created>
  <dcterms:modified xsi:type="dcterms:W3CDTF">2022-05-15T16:21:54Z</dcterms:modified>
</cp:coreProperties>
</file>