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1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1838" y="10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Sheet1!$A$19</c:f>
              <c:strCache>
                <c:ptCount val="1"/>
                <c:pt idx="0">
                  <c:v>Cadangan Devisa (Juta USD)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Sheet1!$B$18:$T$18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 formatCode="mmm\-yy">
                  <c:v>44805</c:v>
                </c:pt>
              </c:numCache>
            </c:numRef>
          </c:cat>
          <c:val>
            <c:numRef>
              <c:f>Sheet1!$B$19:$T$19</c:f>
              <c:numCache>
                <c:formatCode>#,##0</c:formatCode>
                <c:ptCount val="19"/>
                <c:pt idx="0">
                  <c:v>36320</c:v>
                </c:pt>
                <c:pt idx="1">
                  <c:v>34724</c:v>
                </c:pt>
                <c:pt idx="2">
                  <c:v>42586</c:v>
                </c:pt>
                <c:pt idx="3">
                  <c:v>56920</c:v>
                </c:pt>
                <c:pt idx="4">
                  <c:v>51639</c:v>
                </c:pt>
                <c:pt idx="5">
                  <c:v>66105</c:v>
                </c:pt>
                <c:pt idx="6" formatCode="General">
                  <c:v>96207</c:v>
                </c:pt>
                <c:pt idx="7" formatCode="General">
                  <c:v>110123</c:v>
                </c:pt>
                <c:pt idx="8" formatCode="General">
                  <c:v>112781</c:v>
                </c:pt>
                <c:pt idx="9" formatCode="General">
                  <c:v>99386.7</c:v>
                </c:pt>
                <c:pt idx="10" formatCode="General">
                  <c:v>111861.6</c:v>
                </c:pt>
                <c:pt idx="11" formatCode="General">
                  <c:v>105931</c:v>
                </c:pt>
                <c:pt idx="12" formatCode="General">
                  <c:v>116361.5</c:v>
                </c:pt>
                <c:pt idx="13" formatCode="General">
                  <c:v>130196.4</c:v>
                </c:pt>
                <c:pt idx="14" formatCode="General">
                  <c:v>120654.3</c:v>
                </c:pt>
                <c:pt idx="15" formatCode="General">
                  <c:v>129183</c:v>
                </c:pt>
                <c:pt idx="16" formatCode="General">
                  <c:v>135897</c:v>
                </c:pt>
                <c:pt idx="17" formatCode="General">
                  <c:v>144905</c:v>
                </c:pt>
                <c:pt idx="18" formatCode="General">
                  <c:v>130782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F0-42B9-BB08-F6F76CF8B66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7"/>
        <c:axId val="426039248"/>
        <c:axId val="426045152"/>
      </c:barChart>
      <c:lineChart>
        <c:grouping val="standard"/>
        <c:varyColors val="0"/>
        <c:ser>
          <c:idx val="1"/>
          <c:order val="1"/>
          <c:tx>
            <c:strRef>
              <c:f>Sheet1!$A$20</c:f>
              <c:strCache>
                <c:ptCount val="1"/>
                <c:pt idx="0">
                  <c:v>Kenaikan (%)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Sheet1!$B$18:$T$18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 formatCode="mmm\-yy">
                  <c:v>44805</c:v>
                </c:pt>
              </c:numCache>
            </c:numRef>
          </c:cat>
          <c:val>
            <c:numRef>
              <c:f>Sheet1!$B$20:$T$20</c:f>
              <c:numCache>
                <c:formatCode>0.00%</c:formatCode>
                <c:ptCount val="19"/>
                <c:pt idx="1">
                  <c:v>-4.3942731277533037E-2</c:v>
                </c:pt>
                <c:pt idx="2">
                  <c:v>0.22641400760281075</c:v>
                </c:pt>
                <c:pt idx="3">
                  <c:v>0.33658948950359274</c:v>
                </c:pt>
                <c:pt idx="4">
                  <c:v>-9.2779339423752633E-2</c:v>
                </c:pt>
                <c:pt idx="5">
                  <c:v>0.28013710567594258</c:v>
                </c:pt>
                <c:pt idx="6">
                  <c:v>0.45536646244610846</c:v>
                </c:pt>
                <c:pt idx="7">
                  <c:v>0.14464643944827299</c:v>
                </c:pt>
                <c:pt idx="8">
                  <c:v>2.4136647203581451E-2</c:v>
                </c:pt>
                <c:pt idx="9">
                  <c:v>-0.11876379886683043</c:v>
                </c:pt>
                <c:pt idx="10">
                  <c:v>0.1255188068423643</c:v>
                </c:pt>
                <c:pt idx="11">
                  <c:v>-5.3017299949223017E-2</c:v>
                </c:pt>
                <c:pt idx="12">
                  <c:v>9.8465038562838073E-2</c:v>
                </c:pt>
                <c:pt idx="13">
                  <c:v>0.11889585472858286</c:v>
                </c:pt>
                <c:pt idx="14">
                  <c:v>-7.3290044886033648E-2</c:v>
                </c:pt>
                <c:pt idx="15">
                  <c:v>7.0687078703369849E-2</c:v>
                </c:pt>
                <c:pt idx="16">
                  <c:v>5.1972782796497995E-2</c:v>
                </c:pt>
                <c:pt idx="17">
                  <c:v>6.6299999999999998E-2</c:v>
                </c:pt>
                <c:pt idx="18">
                  <c:v>-9.74E-2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F0-42B9-BB08-F6F76CF8B66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26052696"/>
        <c:axId val="426051384"/>
      </c:lineChart>
      <c:catAx>
        <c:axId val="426039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045152"/>
        <c:crosses val="autoZero"/>
        <c:auto val="1"/>
        <c:lblAlgn val="ctr"/>
        <c:lblOffset val="100"/>
        <c:noMultiLvlLbl val="0"/>
      </c:catAx>
      <c:valAx>
        <c:axId val="42604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039248"/>
        <c:crosses val="autoZero"/>
        <c:crossBetween val="between"/>
      </c:valAx>
      <c:valAx>
        <c:axId val="426051384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052696"/>
        <c:crosses val="max"/>
        <c:crossBetween val="between"/>
      </c:valAx>
      <c:catAx>
        <c:axId val="4260526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260513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69273-C88D-BB4E-5C95-34ECC047E6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AF31B7-030D-2DC2-8184-D2A65688E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1BAB4C-ADE5-88E0-F14A-B271DEC32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F54C9-2B51-4A5F-8B98-2A576E305FEB}" type="datetimeFigureOut">
              <a:rPr lang="en-ID" smtClean="0"/>
              <a:t>10/10/2022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DF032-5963-ABE7-B6F3-29DBCDECF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748F4-DBA8-84CE-B61E-3ED50427A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6AA3-B8CC-4BCD-8674-423FE0B3F46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8475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76428-700B-1DA2-72AC-06C620C2D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388E7-BB0B-9CA2-625B-B67A98031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82DA8-5D8F-4816-B423-42F69A477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F54C9-2B51-4A5F-8B98-2A576E305FEB}" type="datetimeFigureOut">
              <a:rPr lang="en-ID" smtClean="0"/>
              <a:t>10/10/2022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D10557-A7D0-450E-FC2D-6976249A9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57F83C-2B23-C73C-460D-C8C170C35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6AA3-B8CC-4BCD-8674-423FE0B3F46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68704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72B1E-84B7-ECD3-1076-DCAB6AF33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6DD8A9-1495-458D-B5DA-790DE7997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29A02-B7AF-436B-2CE5-1E29650A3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F54C9-2B51-4A5F-8B98-2A576E305FEB}" type="datetimeFigureOut">
              <a:rPr lang="en-ID" smtClean="0"/>
              <a:t>10/10/2022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CEE0D-9656-B0FA-5603-8E6C6748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C8900-4FC2-A14B-DA1A-51705A42E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6AA3-B8CC-4BCD-8674-423FE0B3F46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57592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0F819-7A01-06F5-6A41-7A1533068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A4DBA-241C-386F-BB38-B33FA3EBE8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DEC0B8-9CEF-4D12-4CAC-963CAFA41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9B9249-03B4-1EE0-F67D-DCFE4E62C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F54C9-2B51-4A5F-8B98-2A576E305FEB}" type="datetimeFigureOut">
              <a:rPr lang="en-ID" smtClean="0"/>
              <a:t>10/10/2022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4F0DC8-DE4B-87F7-F40D-969D4C994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A7F42C-8984-DCCD-89F6-85058ACBD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6AA3-B8CC-4BCD-8674-423FE0B3F46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20544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BD015-999E-5231-F66B-A01A97C32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B0A8E4-7EA7-1A53-6A23-AEA327694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348C5F-1F33-0562-9376-FBCC8D5524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D2917B-DCF5-29CA-FD17-2452D69E9C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D7EA5C-3D32-5F70-A778-842CFDC970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660F4E-1E97-0FF1-7DB2-D8B46ECD7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F54C9-2B51-4A5F-8B98-2A576E305FEB}" type="datetimeFigureOut">
              <a:rPr lang="en-ID" smtClean="0"/>
              <a:t>10/10/2022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E1CD11-CF90-40FB-B921-54D6AAF8D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1A2486-28D7-8C78-074F-3CDAFAA4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6AA3-B8CC-4BCD-8674-423FE0B3F46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947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C10CD-19FA-7571-D6D6-3145FBA53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6348D8-AB5F-C424-0F84-BC8A6EAD0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F54C9-2B51-4A5F-8B98-2A576E305FEB}" type="datetimeFigureOut">
              <a:rPr lang="en-ID" smtClean="0"/>
              <a:t>10/10/2022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45DA1C-1171-5AF3-3201-E81318785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D60115-A325-7DC3-C34C-804AE4B35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6AA3-B8CC-4BCD-8674-423FE0B3F46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31349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0F3AE6-4949-E27B-BBA3-1AA8608D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F54C9-2B51-4A5F-8B98-2A576E305FEB}" type="datetimeFigureOut">
              <a:rPr lang="en-ID" smtClean="0"/>
              <a:t>10/10/2022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0F237E-14C6-B78A-B13C-69BE8C2B8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9D9851-F38C-FCCD-FE04-47A2E59C0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6AA3-B8CC-4BCD-8674-423FE0B3F46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80100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94B62-33C7-A932-48E7-3BF0BE7B0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B0EA7-589B-321C-06E7-516E5E698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9AC846-ACC5-9244-304D-7A81283167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7D438E-B503-CDBD-F2EB-C5957B03D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F54C9-2B51-4A5F-8B98-2A576E305FEB}" type="datetimeFigureOut">
              <a:rPr lang="en-ID" smtClean="0"/>
              <a:t>10/10/2022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56734E-FBFF-6643-16A1-3B7EA5A7C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677C3-9BC3-3D32-5E58-9C9F1C72C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6AA3-B8CC-4BCD-8674-423FE0B3F46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98651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BB3EF-1B2B-BAC2-E6AF-033F61BF3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650171-B29E-173A-78D2-6317B8F78B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7A93C-EC1F-E611-E1EC-FAF7C722BD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47CA61-D1AB-35E5-EAA4-416D8A01D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F54C9-2B51-4A5F-8B98-2A576E305FEB}" type="datetimeFigureOut">
              <a:rPr lang="en-ID" smtClean="0"/>
              <a:t>10/10/2022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EEE1B6-98E3-D5CC-6B7C-4779A0DE7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6B351F-9AF5-86A6-EFED-D617B9D83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6AA3-B8CC-4BCD-8674-423FE0B3F46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02165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502BA-FE17-A284-549F-C58500DA4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0C4909-4ECC-2A09-F12A-B0E943CAF7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AB38A-BEFB-D93F-13F2-81FFD470E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F54C9-2B51-4A5F-8B98-2A576E305FEB}" type="datetimeFigureOut">
              <a:rPr lang="en-ID" smtClean="0"/>
              <a:t>10/10/2022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7B3BE-8FFF-03DA-7A0C-A0B3C21B6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96310-7008-DD4A-1905-1C0BF7B4E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6AA3-B8CC-4BCD-8674-423FE0B3F46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41056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E4F295-FA6B-72A2-6FC1-11D6E7E0A8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825637-081C-5BA1-FA30-F5F602D1BA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08A81-582E-F3A4-E2A1-4D620B8F3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F54C9-2B51-4A5F-8B98-2A576E305FEB}" type="datetimeFigureOut">
              <a:rPr lang="en-ID" smtClean="0"/>
              <a:t>10/10/2022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45494-1D50-04F3-2CB4-A2A8B6705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58F67-6DB4-99A7-CAFD-56B8E19E7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6AA3-B8CC-4BCD-8674-423FE0B3F46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988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124A1A-4124-6689-CCF3-5537CF086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04E983-FBE4-83AF-F23F-5C64AB215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422117-6B4E-2882-EE85-9FAB577BAA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F54C9-2B51-4A5F-8B98-2A576E305FEB}" type="datetimeFigureOut">
              <a:rPr lang="en-ID" smtClean="0"/>
              <a:t>10/10/2022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16A91-355B-0D60-D5D3-0FA8516717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3B015-30DB-EEF6-E120-273F2A4E1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76AA3-B8CC-4BCD-8674-423FE0B3F46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52126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F3863F0-0C06-45A5-8070-7C56632846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37139"/>
              </p:ext>
            </p:extLst>
          </p:nvPr>
        </p:nvGraphicFramePr>
        <p:xfrm>
          <a:off x="838200" y="626166"/>
          <a:ext cx="10515600" cy="533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1ADA622-268B-4874-A877-938EC7B3CA8B}"/>
              </a:ext>
            </a:extLst>
          </p:cNvPr>
          <p:cNvSpPr txBox="1"/>
          <p:nvPr/>
        </p:nvSpPr>
        <p:spPr>
          <a:xfrm>
            <a:off x="4524873" y="5862502"/>
            <a:ext cx="3618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Sumber data: Bank Indonesia, diolah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3460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7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Muhammad Imam Adli</dc:creator>
  <cp:lastModifiedBy>EDOMEDIA</cp:lastModifiedBy>
  <cp:revision>3</cp:revision>
  <dcterms:created xsi:type="dcterms:W3CDTF">2022-10-10T03:57:18Z</dcterms:created>
  <dcterms:modified xsi:type="dcterms:W3CDTF">2022-10-10T04:53:50Z</dcterms:modified>
</cp:coreProperties>
</file>