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Sheet2!$A$5</c:f>
              <c:strCache>
                <c:ptCount val="1"/>
                <c:pt idx="0">
                  <c:v>Porsi Kepemilikan Asing dalam SBN Rupiah Diperdagangkan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Sheet2!$B$4:$Q$4</c:f>
              <c:numCache>
                <c:formatCode>General</c:formatCode>
                <c:ptCount val="1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 formatCode="d\-mmm\-yy">
                  <c:v>44830</c:v>
                </c:pt>
              </c:numCache>
            </c:numRef>
          </c:cat>
          <c:val>
            <c:numRef>
              <c:f>Sheet2!$B$5:$Q$5</c:f>
              <c:numCache>
                <c:formatCode>0.00%</c:formatCode>
                <c:ptCount val="16"/>
                <c:pt idx="0">
                  <c:v>0.16359366050923546</c:v>
                </c:pt>
                <c:pt idx="1">
                  <c:v>0.1666</c:v>
                </c:pt>
                <c:pt idx="2">
                  <c:v>0.18559999999999999</c:v>
                </c:pt>
                <c:pt idx="3">
                  <c:v>0.30530000000000002</c:v>
                </c:pt>
                <c:pt idx="4">
                  <c:v>0.308</c:v>
                </c:pt>
                <c:pt idx="5">
                  <c:v>0.32979999999999998</c:v>
                </c:pt>
                <c:pt idx="6">
                  <c:v>0.32540000000000002</c:v>
                </c:pt>
                <c:pt idx="7">
                  <c:v>0.38129999999999997</c:v>
                </c:pt>
                <c:pt idx="8">
                  <c:v>0.3821</c:v>
                </c:pt>
                <c:pt idx="9">
                  <c:v>0.3755</c:v>
                </c:pt>
                <c:pt idx="10">
                  <c:v>0.3982</c:v>
                </c:pt>
                <c:pt idx="11">
                  <c:v>0.37709999999999999</c:v>
                </c:pt>
                <c:pt idx="12">
                  <c:v>0.38569999999999999</c:v>
                </c:pt>
                <c:pt idx="13">
                  <c:v>0.25159999999999999</c:v>
                </c:pt>
                <c:pt idx="14">
                  <c:v>0.1905</c:v>
                </c:pt>
                <c:pt idx="15">
                  <c:v>0.14649999999999999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E-4E04-9931-914945B5F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8518735"/>
        <c:axId val="638523311"/>
      </c:lineChart>
      <c:catAx>
        <c:axId val="638518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523311"/>
        <c:crosses val="autoZero"/>
        <c:auto val="1"/>
        <c:lblAlgn val="ctr"/>
        <c:lblOffset val="100"/>
        <c:noMultiLvlLbl val="0"/>
      </c:catAx>
      <c:valAx>
        <c:axId val="638523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518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BCBA-956B-72CB-E7A5-0C89285C0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CD446-A229-4104-6147-04EE3C6B9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93199-8E6E-A816-1726-EFB0D5C9E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AEEE8-712A-7AC8-A8E3-224191624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10835-4E57-71F8-42EE-784555CAA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849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4670E-72C1-D6A2-949B-17297C9DD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06EEC-B7EA-8CB5-080A-D313AB36A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594FE-FDA6-E3A3-14F3-0160A8F0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97ED5-0AA5-B61D-9BBD-08A02258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3B69-E3F4-A506-1A18-DD233D75A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19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2593-E5F8-CE39-3BC9-F75AFBCA9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F28E2-A8DF-AD6B-52D1-4DB2A7782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984D2-36BF-7435-B900-5C03C65BB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E8F98-B8C6-E8D1-C90E-53485AFE3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57A6D-34DA-8727-28BD-275FCAAD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18409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7C00B-8EE6-75FE-0B52-A216701D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6F5B0-B29A-E60D-8A74-12D030DC1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0CD81-8DF8-866A-0B92-DDB2B25A0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C3FD6-2C02-AFAF-DF89-276537FB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ED0B-A686-1AF8-1DE0-A1BAD22A6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00A78-B319-C63F-3FBF-0106E7DA9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473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60660-6CEC-30BA-0E38-735456B70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DCCE1-E672-A041-3CA4-3F0E65DD7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CE695-7089-1BC8-A24C-F8E418C8E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616E-4B63-3791-DEBB-A1A492F5E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A30398-564C-95FA-C131-3C1BDCA2DB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DDD219-D5C6-2DCD-7A24-77FB1573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7791F8-34EB-E177-3E8C-28ED1303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D7183-1830-3A04-CFBE-B4499F3EF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320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77008-913A-E06F-884A-011D7A52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62EDD-581A-1B37-A639-393E586C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BCFAC3-F63F-5913-1C2E-FDCC9D2BA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04305-59AF-11AA-D9CB-DA1E62BA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7445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32E28-D2C8-05DD-D562-428C901C5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647430-6E34-FC92-19AD-BEDFFB3E2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0A9A2-9879-C9E3-482B-102B1EFB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9557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26E11-A1A3-4F1F-F9E5-EFB41EFCB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AD048-6624-9325-957D-02400BCDD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D6A72-F819-4A5C-29B3-93189D241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ADA75-48E3-7A88-084E-3DF9489B8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53B610-B078-0823-3961-316398E25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05B83-7161-4D8F-2BCA-A0DF46E7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703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DD194-B1C1-9287-D997-3AF3C5AE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67210D-C048-F17D-3296-F03D1C79CB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810CD-1AA9-49B3-3BCC-F5A2D04EF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B4B94-B848-3B21-33C2-877DB42F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0AD03-2C57-507C-6BEA-8EE795C34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181ED-C2FF-64AA-72A2-AB335BC3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122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5039-6E81-3DD6-ED78-07B90E63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634E18-A38C-B8CB-4C37-827C4028B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BDA08-460D-3560-4307-A8F1C9D6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472FE-C3F7-BCBF-FF48-4356741F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C6D65-EB2E-F88A-BAFE-C29A99CA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346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C1CB46-CD24-44B0-15C9-EAF943362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CB0B8-718B-8D2D-E162-F64797C34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05F2D-C43F-6990-ABCF-5885C9593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EE79-FE30-ADDE-19F5-81CBE9D2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4FF69-0F6C-D6DC-55E5-E65DF499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720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DD391E-7A9B-C3C8-2654-B0FDC3CD4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78569-85CB-FDCA-16DE-CB92D5A91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C5830-4325-E6D2-4ADD-DBCE2D1C6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C827F-2D37-4EFE-B195-205BA4D3C2EB}" type="datetimeFigureOut">
              <a:rPr lang="en-ID" smtClean="0"/>
              <a:t>07/10/2022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29197-E299-AA1B-372B-5F117FDE3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25448-33BC-501D-E0EC-1906804EA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56119-2979-465C-874E-B24DD70435D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519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FA0C17-DCFD-E200-E3A7-1EBD6E0CC75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4542"/>
          <a:ext cx="10515600" cy="5469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DE45232-DA96-7732-82BF-EB53AC0ADDE1}"/>
              </a:ext>
            </a:extLst>
          </p:cNvPr>
          <p:cNvSpPr txBox="1"/>
          <p:nvPr/>
        </p:nvSpPr>
        <p:spPr>
          <a:xfrm>
            <a:off x="3395207" y="6257676"/>
            <a:ext cx="3679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 data: Kementerian </a:t>
            </a:r>
            <a:r>
              <a:rPr lang="en-US" dirty="0" err="1"/>
              <a:t>Keuangan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558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/>
              <a:t>Utang </a:t>
            </a:r>
            <a:r>
              <a:rPr lang="en-ID" dirty="0" err="1"/>
              <a:t>Pemerintah</a:t>
            </a:r>
            <a:r>
              <a:rPr lang="en-ID" dirty="0"/>
              <a:t> Pusat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uang yang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dibayar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Pusat dan/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Pusat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dinilai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uang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peraturan</a:t>
            </a:r>
            <a:r>
              <a:rPr lang="en-ID" dirty="0"/>
              <a:t> </a:t>
            </a:r>
            <a:r>
              <a:rPr lang="en-ID" dirty="0" err="1"/>
              <a:t>perundangundangan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, </a:t>
            </a:r>
            <a:r>
              <a:rPr lang="en-ID" dirty="0" err="1"/>
              <a:t>perjanjian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sebab</a:t>
            </a:r>
            <a:r>
              <a:rPr lang="en-ID" dirty="0"/>
              <a:t> </a:t>
            </a:r>
            <a:r>
              <a:rPr lang="en-ID" dirty="0" err="1"/>
              <a:t>lainnya</a:t>
            </a:r>
            <a:r>
              <a:rPr lang="en-ID" dirty="0"/>
              <a:t> yang </a:t>
            </a:r>
            <a:r>
              <a:rPr lang="en-ID" dirty="0" err="1"/>
              <a:t>sah</a:t>
            </a:r>
            <a:r>
              <a:rPr lang="en-ID" dirty="0"/>
              <a:t>.</a:t>
            </a:r>
          </a:p>
          <a:p>
            <a:r>
              <a:rPr lang="en-ID" dirty="0"/>
              <a:t>Utang </a:t>
            </a:r>
            <a:r>
              <a:rPr lang="en-ID" dirty="0" err="1"/>
              <a:t>Pemerintah</a:t>
            </a:r>
            <a:r>
              <a:rPr lang="en-ID" dirty="0"/>
              <a:t> Pusat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pinjaman</a:t>
            </a:r>
            <a:r>
              <a:rPr lang="en-ID" dirty="0"/>
              <a:t> (loan) dan Surat </a:t>
            </a:r>
            <a:r>
              <a:rPr lang="en-ID" dirty="0" err="1"/>
              <a:t>Berharga</a:t>
            </a:r>
            <a:r>
              <a:rPr lang="en-ID" dirty="0"/>
              <a:t> Negara (SBN). Sebagian SBN </a:t>
            </a:r>
            <a:r>
              <a:rPr lang="en-ID" dirty="0" err="1"/>
              <a:t>berdenominasi</a:t>
            </a:r>
            <a:r>
              <a:rPr lang="en-ID" dirty="0"/>
              <a:t> Valuta </a:t>
            </a:r>
            <a:r>
              <a:rPr lang="en-ID" dirty="0" err="1"/>
              <a:t>Asing</a:t>
            </a:r>
            <a:r>
              <a:rPr lang="en-ID" dirty="0"/>
              <a:t> (</a:t>
            </a:r>
            <a:r>
              <a:rPr lang="en-ID" dirty="0" err="1"/>
              <a:t>Dolar</a:t>
            </a:r>
            <a:r>
              <a:rPr lang="en-ID" dirty="0"/>
              <a:t>, Euro, dan Yen), dan </a:t>
            </a:r>
            <a:r>
              <a:rPr lang="en-ID" dirty="0" err="1"/>
              <a:t>sebagian</a:t>
            </a:r>
            <a:r>
              <a:rPr lang="en-ID" dirty="0"/>
              <a:t> </a:t>
            </a:r>
            <a:r>
              <a:rPr lang="en-ID" dirty="0" err="1"/>
              <a:t>berdenominasi</a:t>
            </a:r>
            <a:r>
              <a:rPr lang="en-ID" dirty="0"/>
              <a:t> Rupiah. </a:t>
            </a:r>
          </a:p>
          <a:p>
            <a:r>
              <a:rPr lang="en-ID" dirty="0"/>
              <a:t>Sebagian </a:t>
            </a:r>
            <a:r>
              <a:rPr lang="en-ID" dirty="0" err="1"/>
              <a:t>besar</a:t>
            </a:r>
            <a:r>
              <a:rPr lang="en-ID" dirty="0"/>
              <a:t> SBN Rupiah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diperdagangkan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berpindah</a:t>
            </a:r>
            <a:r>
              <a:rPr lang="en-ID" dirty="0"/>
              <a:t> </a:t>
            </a:r>
            <a:r>
              <a:rPr lang="en-ID" dirty="0" err="1"/>
              <a:t>tangan</a:t>
            </a:r>
            <a:r>
              <a:rPr lang="en-ID" dirty="0"/>
              <a:t>. SBN Rupiah </a:t>
            </a:r>
            <a:r>
              <a:rPr lang="en-ID" dirty="0" err="1"/>
              <a:t>antara</a:t>
            </a:r>
            <a:r>
              <a:rPr lang="en-ID" dirty="0"/>
              <a:t> lain </a:t>
            </a:r>
            <a:r>
              <a:rPr lang="en-ID" dirty="0" err="1"/>
              <a:t>dimiliki</a:t>
            </a:r>
            <a:r>
              <a:rPr lang="en-ID" dirty="0"/>
              <a:t> oleh 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asing</a:t>
            </a:r>
            <a:r>
              <a:rPr lang="en-ID" dirty="0"/>
              <a:t>, </a:t>
            </a:r>
            <a:r>
              <a:rPr lang="en-ID" dirty="0" err="1"/>
              <a:t>swasta</a:t>
            </a:r>
            <a:r>
              <a:rPr lang="en-ID" dirty="0"/>
              <a:t>, bank </a:t>
            </a:r>
            <a:r>
              <a:rPr lang="en-ID" dirty="0" err="1"/>
              <a:t>umum</a:t>
            </a:r>
            <a:r>
              <a:rPr lang="en-ID" dirty="0"/>
              <a:t>, Bank Indonesia, </a:t>
            </a:r>
            <a:r>
              <a:rPr lang="en-ID" dirty="0" err="1"/>
              <a:t>perorangan</a:t>
            </a:r>
            <a:r>
              <a:rPr lang="en-ID" dirty="0"/>
              <a:t>, dan lain-lain.  </a:t>
            </a:r>
          </a:p>
        </p:txBody>
      </p:sp>
    </p:spTree>
    <p:extLst>
      <p:ext uri="{BB962C8B-B14F-4D97-AF65-F5344CB8AC3E}">
        <p14:creationId xmlns:p14="http://schemas.microsoft.com/office/powerpoint/2010/main" val="1203587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Muhammad Imam Adli</cp:lastModifiedBy>
  <cp:revision>1</cp:revision>
  <dcterms:created xsi:type="dcterms:W3CDTF">2022-10-07T12:56:57Z</dcterms:created>
  <dcterms:modified xsi:type="dcterms:W3CDTF">2022-10-07T12:57:17Z</dcterms:modified>
</cp:coreProperties>
</file>