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Sheet2!$A$23</c:f>
              <c:strCache>
                <c:ptCount val="1"/>
                <c:pt idx="0">
                  <c:v>Arus neto modal finansial asing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Sheet2!$B$22:$T$22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Tw I-III 2022</c:v>
                </c:pt>
              </c:strCache>
            </c:strRef>
          </c:cat>
          <c:val>
            <c:numRef>
              <c:f>Sheet2!$B$23:$T$23</c:f>
              <c:numCache>
                <c:formatCode>General</c:formatCode>
                <c:ptCount val="19"/>
                <c:pt idx="0">
                  <c:v>7885</c:v>
                </c:pt>
                <c:pt idx="1">
                  <c:v>15231</c:v>
                </c:pt>
                <c:pt idx="2">
                  <c:v>10993</c:v>
                </c:pt>
                <c:pt idx="3">
                  <c:v>16709</c:v>
                </c:pt>
                <c:pt idx="4">
                  <c:v>16175</c:v>
                </c:pt>
                <c:pt idx="5">
                  <c:v>21716</c:v>
                </c:pt>
                <c:pt idx="6">
                  <c:v>33770</c:v>
                </c:pt>
                <c:pt idx="7">
                  <c:v>30057</c:v>
                </c:pt>
                <c:pt idx="8">
                  <c:v>42829</c:v>
                </c:pt>
                <c:pt idx="9">
                  <c:v>37393</c:v>
                </c:pt>
                <c:pt idx="10">
                  <c:v>55702</c:v>
                </c:pt>
                <c:pt idx="11">
                  <c:v>38332</c:v>
                </c:pt>
                <c:pt idx="12">
                  <c:v>13386</c:v>
                </c:pt>
                <c:pt idx="13">
                  <c:v>47096</c:v>
                </c:pt>
                <c:pt idx="14">
                  <c:v>44308</c:v>
                </c:pt>
                <c:pt idx="15">
                  <c:v>51903</c:v>
                </c:pt>
                <c:pt idx="16">
                  <c:v>24715</c:v>
                </c:pt>
                <c:pt idx="17">
                  <c:v>26075</c:v>
                </c:pt>
                <c:pt idx="18">
                  <c:v>10655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4-4D61-9DB5-A8D5A68DF789}"/>
            </c:ext>
          </c:extLst>
        </c:ser>
        <c:ser>
          <c:idx val="1"/>
          <c:order val="1"/>
          <c:tx>
            <c:strRef>
              <c:f>Sheet2!$A$24</c:f>
              <c:strCache>
                <c:ptCount val="1"/>
                <c:pt idx="0">
                  <c:v>Pembayaran Pendapatan Investasi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Sheet2!$B$22:$T$22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Tw I-III 2022</c:v>
                </c:pt>
              </c:strCache>
            </c:strRef>
          </c:cat>
          <c:val>
            <c:numRef>
              <c:f>Sheet2!$B$24:$T$24</c:f>
              <c:numCache>
                <c:formatCode>General</c:formatCode>
                <c:ptCount val="19"/>
                <c:pt idx="0">
                  <c:v>-12713</c:v>
                </c:pt>
                <c:pt idx="1">
                  <c:v>-14867</c:v>
                </c:pt>
                <c:pt idx="2">
                  <c:v>-16010</c:v>
                </c:pt>
                <c:pt idx="3">
                  <c:v>-18392</c:v>
                </c:pt>
                <c:pt idx="4">
                  <c:v>-18100</c:v>
                </c:pt>
                <c:pt idx="5">
                  <c:v>-16039</c:v>
                </c:pt>
                <c:pt idx="6">
                  <c:v>-21670</c:v>
                </c:pt>
                <c:pt idx="7">
                  <c:v>-28056</c:v>
                </c:pt>
                <c:pt idx="8">
                  <c:v>-28046</c:v>
                </c:pt>
                <c:pt idx="9">
                  <c:v>-28314</c:v>
                </c:pt>
                <c:pt idx="10">
                  <c:v>-30426</c:v>
                </c:pt>
                <c:pt idx="11">
                  <c:v>-29627</c:v>
                </c:pt>
                <c:pt idx="12">
                  <c:v>-31923</c:v>
                </c:pt>
                <c:pt idx="13">
                  <c:v>-35970</c:v>
                </c:pt>
                <c:pt idx="14">
                  <c:v>-38373</c:v>
                </c:pt>
                <c:pt idx="15">
                  <c:v>-39436</c:v>
                </c:pt>
                <c:pt idx="16">
                  <c:v>-32595</c:v>
                </c:pt>
                <c:pt idx="17">
                  <c:v>-37104</c:v>
                </c:pt>
                <c:pt idx="18">
                  <c:v>-30616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74-4D61-9DB5-A8D5A68DF7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1"/>
        <c:axId val="837041040"/>
        <c:axId val="837039792"/>
      </c:barChart>
      <c:lineChart>
        <c:grouping val="standard"/>
        <c:varyColors val="0"/>
        <c:ser>
          <c:idx val="2"/>
          <c:order val="2"/>
          <c:tx>
            <c:strRef>
              <c:f>Sheet2!$A$25</c:f>
              <c:strCache>
                <c:ptCount val="1"/>
                <c:pt idx="0">
                  <c:v>Arus bersih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cat>
            <c:strRef>
              <c:f>Sheet2!$B$22:$T$22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Tw I-III 2022</c:v>
                </c:pt>
              </c:strCache>
            </c:strRef>
          </c:cat>
          <c:val>
            <c:numRef>
              <c:f>Sheet2!$B$25:$T$25</c:f>
              <c:numCache>
                <c:formatCode>General</c:formatCode>
                <c:ptCount val="19"/>
                <c:pt idx="0">
                  <c:v>-4828</c:v>
                </c:pt>
                <c:pt idx="1">
                  <c:v>364</c:v>
                </c:pt>
                <c:pt idx="2">
                  <c:v>-5017</c:v>
                </c:pt>
                <c:pt idx="3">
                  <c:v>-1683</c:v>
                </c:pt>
                <c:pt idx="4">
                  <c:v>-1925</c:v>
                </c:pt>
                <c:pt idx="5">
                  <c:v>5677</c:v>
                </c:pt>
                <c:pt idx="6">
                  <c:v>12100</c:v>
                </c:pt>
                <c:pt idx="7">
                  <c:v>2001</c:v>
                </c:pt>
                <c:pt idx="8">
                  <c:v>14783</c:v>
                </c:pt>
                <c:pt idx="9">
                  <c:v>9079</c:v>
                </c:pt>
                <c:pt idx="10">
                  <c:v>25276</c:v>
                </c:pt>
                <c:pt idx="11">
                  <c:v>8705</c:v>
                </c:pt>
                <c:pt idx="12">
                  <c:v>-18537</c:v>
                </c:pt>
                <c:pt idx="13">
                  <c:v>11126</c:v>
                </c:pt>
                <c:pt idx="14">
                  <c:v>5935</c:v>
                </c:pt>
                <c:pt idx="15">
                  <c:v>12467</c:v>
                </c:pt>
                <c:pt idx="16">
                  <c:v>-7880</c:v>
                </c:pt>
                <c:pt idx="17">
                  <c:v>-11029</c:v>
                </c:pt>
                <c:pt idx="18">
                  <c:v>-19961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74-4D61-9DB5-A8D5A68DF7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7041040"/>
        <c:axId val="837039792"/>
      </c:lineChart>
      <c:catAx>
        <c:axId val="837041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7039792"/>
        <c:crosses val="autoZero"/>
        <c:auto val="1"/>
        <c:lblAlgn val="ctr"/>
        <c:lblOffset val="100"/>
        <c:noMultiLvlLbl val="0"/>
      </c:catAx>
      <c:valAx>
        <c:axId val="83703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704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AD9AC-70A6-2EB8-F196-E941101024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4497AC-96E3-7A39-4716-405E1A848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86792-8B7E-EDCB-0B4F-E0E72868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DBEB8-956F-9BC7-2A82-D3D3F4A1E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15974-5EB4-64E8-5A6D-6D85EF08A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72165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F41F0-761B-F747-2F81-ACBB1D4E9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7E7F8-320A-AE0D-6DE0-13D547FF3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2A071-D156-6E32-3B56-9881A095C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31005-8C1F-2AAB-67C7-034D40868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72A53-0EAA-F0DE-C0B2-8F0BE7BAA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9425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4AA07-CFF9-59AF-CDA4-6BC84C135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59ED0-8917-6CD7-F372-1BF34909B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A8EAE-F7C5-9D44-419C-3869E25FA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1C87B-42C0-8275-7E5C-7DD798BBD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4A244-1FAA-2F2F-D61E-6575E498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463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6F9A2-05BF-2BDA-61F0-63B7AF300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4DA49-53D3-7908-2C1C-F90193EFF3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29590-6A7E-C1E8-FA80-7C3AA6FDD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D291E-2FB1-DBC6-781D-96FFB4A79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1B0B6-261C-A398-0994-AAC83A9B3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8D482E-B7A5-2DF5-BFEB-6351AA862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230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0E23C-3A2E-48B9-317C-B47871952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2C96C-CC33-DC1E-A7CA-889D9ED88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38D43-895E-C3C1-3C9D-D155CAAE94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E08131-91C8-5C4D-24A3-FC5CFEE32D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93BCC3-7664-30DC-1205-C59AD549C5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2ACAF7-B6D8-46B1-91B8-3F6B56A10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1F0CE-ED1F-0734-F169-5B325CDCF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CBEAEE-90E0-6B65-6A6D-32D529B29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6544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B0AA2-7D1B-BD69-9050-7E2053655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67D1A-1E65-B866-BAB5-B0068F0A6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CF10DF-1DDA-E6D5-A7F8-3B3C53710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30C85-6D0B-6C42-4192-87961A86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56851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581B97-F81F-4592-93DA-BB02B8E06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82940F-2434-4D4A-E8B1-E7C46B785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FA73C-1DFC-E222-4E85-3DC0AC38E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74667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D1BD-C525-7406-65C2-6F0A46879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19941-3F59-F26E-EC9F-5BAF3AF8B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313CE-45B7-27C2-7331-7253A6423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2D7AA-AF02-2875-018C-D741A9435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DDBE2-A514-341D-F246-415363D32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791DA-1FE1-7DC5-2192-9565694EF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70298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77C1C-041A-9A66-140B-E99473D72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8532A1-F2B4-3AD3-248C-17BAB03A1A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0BCE3-CDAE-B312-9CFD-9349BDA7B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B5CF2F-8EDB-6BB4-17D2-E900FAF75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0E5FD0-9A44-6FCD-2B93-1692CC1E0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16DE5-9A3B-BBD5-72FC-1F2B573E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2533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4234-1C2B-7999-CFB1-6EB8FC469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FE7FB0-BDFE-16B1-2DCA-AF3680082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E5B4E-F880-5258-74BB-1C497EE4A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2C2FC-C16B-70F9-AC36-EEF3F90F7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F6822-086B-DA15-0843-9B6B7C86B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0461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AA6988-048D-3632-4A80-E58754B300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7328DF-17EC-1E73-13BB-775F73790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2D8EA-533A-83A0-CBDD-153C6F4B6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8213B-7DEF-C039-5DB3-487D272DA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A1585-6F5B-9D86-E3DC-4A00B13C2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9261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732FAD-1FCC-C08B-EEF3-249E4E465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4F1C4-2017-3E7A-5980-CAB13419B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F9B01-9E40-BF0F-7DA4-CB279E24F9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C478F-9D09-4C07-BDDE-8DA26E79F51B}" type="datetimeFigureOut">
              <a:rPr lang="en-ID" smtClean="0"/>
              <a:t>28/11/2022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D54E4-D85C-2463-35FF-A7F72200E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64E9C-55B4-800B-DCA5-0AA574E85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672F6-E902-4BCE-858F-5C2FA26911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9238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B87570-F009-85D5-1AAA-35E8EA0BDD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8069150"/>
              </p:ext>
            </p:extLst>
          </p:nvPr>
        </p:nvGraphicFramePr>
        <p:xfrm>
          <a:off x="838200" y="676275"/>
          <a:ext cx="10515600" cy="5500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FE85BC0-5207-48F6-D597-58095833A6E8}"/>
              </a:ext>
            </a:extLst>
          </p:cNvPr>
          <p:cNvSpPr txBox="1"/>
          <p:nvPr/>
        </p:nvSpPr>
        <p:spPr>
          <a:xfrm>
            <a:off x="4420299" y="6176963"/>
            <a:ext cx="3618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Sumber data: Bank Indonesia, diolah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7922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Imam Adli</dc:creator>
  <cp:lastModifiedBy>62815</cp:lastModifiedBy>
  <cp:revision>2</cp:revision>
  <dcterms:created xsi:type="dcterms:W3CDTF">2022-11-28T03:20:47Z</dcterms:created>
  <dcterms:modified xsi:type="dcterms:W3CDTF">2022-11-28T04:39:49Z</dcterms:modified>
</cp:coreProperties>
</file>