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43" r:id="rId2"/>
    <p:sldId id="105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</a:rPr>
              <a:t>Jasa </a:t>
            </a:r>
            <a:r>
              <a:rPr lang="en-US" sz="2000" b="1" dirty="0" err="1">
                <a:solidFill>
                  <a:schemeClr val="tx1"/>
                </a:solidFill>
              </a:rPr>
              <a:t>Keuangan</a:t>
            </a:r>
            <a:r>
              <a:rPr lang="en-US" sz="2000" b="1" dirty="0">
                <a:solidFill>
                  <a:schemeClr val="tx1"/>
                </a:solidFill>
              </a:rPr>
              <a:t> (US$ </a:t>
            </a:r>
            <a:r>
              <a:rPr lang="en-US" sz="2000" b="1" dirty="0" err="1">
                <a:solidFill>
                  <a:schemeClr val="tx1"/>
                </a:solidFill>
              </a:rPr>
              <a:t>ribu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Sheet3!$A$45</c:f>
              <c:strCache>
                <c:ptCount val="1"/>
                <c:pt idx="0">
                  <c:v>Jasa Keuangan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Sheet3!$B$44:$T$44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sd Tw III-2022</c:v>
                </c:pt>
              </c:strCache>
            </c:strRef>
          </c:cat>
          <c:val>
            <c:numRef>
              <c:f>Sheet3!$B$45:$T$45</c:f>
              <c:numCache>
                <c:formatCode>General</c:formatCode>
                <c:ptCount val="19"/>
                <c:pt idx="0">
                  <c:v>-418</c:v>
                </c:pt>
                <c:pt idx="1">
                  <c:v>-258</c:v>
                </c:pt>
                <c:pt idx="2">
                  <c:v>-237</c:v>
                </c:pt>
                <c:pt idx="3">
                  <c:v>-280</c:v>
                </c:pt>
                <c:pt idx="4">
                  <c:v>-176</c:v>
                </c:pt>
                <c:pt idx="5">
                  <c:v>-334</c:v>
                </c:pt>
                <c:pt idx="6">
                  <c:v>-209</c:v>
                </c:pt>
                <c:pt idx="7">
                  <c:v>-175</c:v>
                </c:pt>
                <c:pt idx="8">
                  <c:v>-469</c:v>
                </c:pt>
                <c:pt idx="9">
                  <c:v>-453</c:v>
                </c:pt>
                <c:pt idx="10">
                  <c:v>-398</c:v>
                </c:pt>
                <c:pt idx="11">
                  <c:v>-497</c:v>
                </c:pt>
                <c:pt idx="12">
                  <c:v>-577</c:v>
                </c:pt>
                <c:pt idx="13">
                  <c:v>-442</c:v>
                </c:pt>
                <c:pt idx="14">
                  <c:v>-458</c:v>
                </c:pt>
                <c:pt idx="15">
                  <c:v>-466</c:v>
                </c:pt>
                <c:pt idx="16">
                  <c:v>-557</c:v>
                </c:pt>
                <c:pt idx="17">
                  <c:v>-425</c:v>
                </c:pt>
                <c:pt idx="18">
                  <c:v>-930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C-44CC-9161-7C2AE10B9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8735039"/>
        <c:axId val="738730463"/>
      </c:barChart>
      <c:catAx>
        <c:axId val="738735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730463"/>
        <c:crosses val="autoZero"/>
        <c:auto val="1"/>
        <c:lblAlgn val="ctr"/>
        <c:lblOffset val="100"/>
        <c:noMultiLvlLbl val="0"/>
      </c:catAx>
      <c:valAx>
        <c:axId val="738730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7350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2E98-B275-397B-EB5A-1B7E9A7A8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ED3845-A51D-2531-E47D-8D8867D55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DDEFD-FEE4-4577-83DD-CBC6E0E5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7EEF2-190F-2019-1F70-66215BCD8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BFE09-7729-2F41-C25F-A0E41897F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4312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8CB4C-881E-4DEA-5FFC-F1882118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8DC0D-5A23-61A9-3EB9-4DE7805B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80FAC-99C7-F9D6-30B3-41B379A6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910A5-F7CB-14D8-6F5F-4E829D07A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88A2F-EBA1-030F-535A-A5F08A97B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3707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720D0-56B0-48EC-0D55-18B206CD7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19133-26C6-3C82-8B56-F5B9A5091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63BD6-E407-107C-65B4-363796ABF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1BE8-EC34-7C8D-6FB9-01B9CC27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950ED-031F-44A0-D75B-91F8A551F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6772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DAB3-4809-31D2-FEDF-6994CD81A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6FF08-E982-2974-7911-5A1754AEBA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9FAE7-3E14-C269-7431-6C045AC87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17ABE3-0409-410B-5616-6F98CA3E2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9CFB9-1796-EE83-4D30-23BFADC79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8B8DC6-CDF8-489B-29A2-D8161DA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50117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3C014-20DF-EC2F-7BF8-92484177C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D182B-9B63-9D48-124F-83D5E09BA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CC956-1754-11B7-F81E-DE0E63C98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76036-FEA0-D830-A67C-44C277D0F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22E281-FAF1-2E37-6F43-F789193C8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13A580-8C45-43DB-2761-AE3AD493F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9A50F4-7C40-1371-B953-DEF8658D5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1C5C1F-60B6-916C-E216-09238F39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2765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3085F-3CC3-9BCE-03E7-025A5FEB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5BD436-D4C4-1A83-6795-A28488B92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93D76F-8BBD-9DBE-9063-E49A1DB52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7F32D-1C03-9B3D-021A-AC687F5B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1230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61FC72-72F8-9E53-AD43-21063EBA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7872EC-9C9B-06A4-299E-AF4349AF6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B8F88-DB3C-AB21-A29D-AC6369E37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3583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89C16-FECB-B8FC-2264-0F710FA8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99FFD-AC56-0C4E-B014-BC121A21A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969D8-94A6-B415-E1E2-EBB7B1807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525909-1528-AD9A-8729-9A238013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2DB03E-CB96-61B5-9284-DB13FD86D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BAAE0-3525-BEC8-ADFE-2113DBCF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5608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E0F69-3A3B-A2C4-1827-6989ADF2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9D86A4-288E-B668-132C-1B967AD310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B1300-8A00-35F5-77ED-235C8EF9F1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1BE59C-58EC-3CEA-F9ED-A11D2C8B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1C8EA-1C1B-F1BF-E5B5-F99C0EC46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A7C50-2761-7FF1-0EEE-ED1C39F0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713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1E1C0-7EC8-EB21-0B1D-4E0E10024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352543-284A-FD8E-4C17-6B69BD11D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68A4D-75D4-BF7B-EFFA-212914025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5534C-CD57-F9C4-6DC4-1D7902936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F5FA2-51DC-747B-DA99-D59E52244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2581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62F0E3-AE9E-D50B-C6F2-1B9EC325C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8F8643-C1B1-930C-AD00-01910DA45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11876-A534-704E-0572-AA65F490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B418C-0715-0708-B8CC-C2DED2424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38B30-A458-29E0-B124-FE8B6B066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84821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FF8FF1-0DB2-425F-380D-35E1A4B39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4E1AC-BCA1-41CC-A249-2B1256175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233CF-032D-C01A-A8E3-55231F810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7C124-2C60-4478-8FEF-AFA435AD4820}" type="datetimeFigureOut">
              <a:rPr lang="en-ID" smtClean="0"/>
              <a:t>13/12/2022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C47CE-2358-6C09-58FC-7B4D7FBA5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99E54-12A5-B2FD-8BE9-6A241B51E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34C91-B472-4F7A-97DC-2E82C906CE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1019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A359CA4-847F-D9DA-794C-A986C9B9A05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14400" y="533400"/>
          <a:ext cx="10515600" cy="541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E0DFA2D-388A-BAAB-0DC2-582319076426}"/>
              </a:ext>
            </a:extLst>
          </p:cNvPr>
          <p:cNvSpPr txBox="1"/>
          <p:nvPr/>
        </p:nvSpPr>
        <p:spPr>
          <a:xfrm>
            <a:off x="4992757" y="5873234"/>
            <a:ext cx="2925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Sumber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data: Bank Indonesia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5185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CADC-689A-8015-86DD-6BF412A8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BDE43-289F-76E7-6C87-7F59EF825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D" dirty="0"/>
              <a:t>TRANSAKSI BERJALAN (Current Account)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neraca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dan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arti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sudut</a:t>
            </a:r>
            <a:r>
              <a:rPr lang="en-ID" dirty="0"/>
              <a:t> </a:t>
            </a:r>
            <a:r>
              <a:rPr lang="en-ID" dirty="0" err="1"/>
              <a:t>pandang</a:t>
            </a:r>
            <a:r>
              <a:rPr lang="en-ID" dirty="0"/>
              <a:t> Indonesia. </a:t>
            </a:r>
            <a:r>
              <a:rPr lang="en-ID" dirty="0" err="1"/>
              <a:t>Cakupannya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yang </a:t>
            </a:r>
            <a:r>
              <a:rPr lang="en-ID" dirty="0" err="1"/>
              <a:t>yang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menimbulkan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(</a:t>
            </a:r>
            <a:r>
              <a:rPr lang="en-ID" dirty="0" err="1"/>
              <a:t>pengembalian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balas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) di masa </a:t>
            </a:r>
            <a:r>
              <a:rPr lang="en-ID" dirty="0" err="1"/>
              <a:t>mendatang</a:t>
            </a:r>
            <a:r>
              <a:rPr lang="en-ID" dirty="0"/>
              <a:t>. </a:t>
            </a:r>
          </a:p>
          <a:p>
            <a:r>
              <a:rPr lang="en-ID" dirty="0"/>
              <a:t>Bagian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Berjalan</a:t>
            </a:r>
            <a:r>
              <a:rPr lang="en-ID" dirty="0"/>
              <a:t> yang </a:t>
            </a:r>
            <a:r>
              <a:rPr lang="en-ID" dirty="0" err="1"/>
              <a:t>disebut</a:t>
            </a:r>
            <a:r>
              <a:rPr lang="en-ID" dirty="0"/>
              <a:t> Jasa-</a:t>
            </a:r>
            <a:r>
              <a:rPr lang="en-ID" dirty="0" err="1"/>
              <a:t>jasa</a:t>
            </a:r>
            <a:r>
              <a:rPr lang="en-ID" dirty="0"/>
              <a:t> (services)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12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. </a:t>
            </a:r>
            <a:r>
              <a:rPr lang="en-ID" dirty="0" err="1"/>
              <a:t>Diantaranya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Jasa </a:t>
            </a:r>
            <a:r>
              <a:rPr lang="en-ID" dirty="0" err="1"/>
              <a:t>Keuangan</a:t>
            </a:r>
            <a:r>
              <a:rPr lang="en-ID" dirty="0"/>
              <a:t>.</a:t>
            </a:r>
          </a:p>
          <a:p>
            <a:r>
              <a:rPr lang="en-ID" dirty="0"/>
              <a:t>Jasa </a:t>
            </a:r>
            <a:r>
              <a:rPr lang="en-ID" dirty="0" err="1"/>
              <a:t>Keuangan</a:t>
            </a:r>
            <a:r>
              <a:rPr lang="en-ID" dirty="0"/>
              <a:t> </a:t>
            </a:r>
            <a:r>
              <a:rPr lang="en-ID" dirty="0" err="1"/>
              <a:t>mencatat</a:t>
            </a:r>
            <a:r>
              <a:rPr lang="en-ID" dirty="0"/>
              <a:t> </a:t>
            </a:r>
            <a:r>
              <a:rPr lang="en-ID" dirty="0" err="1"/>
              <a:t>penerimaan</a:t>
            </a:r>
            <a:r>
              <a:rPr lang="en-ID" dirty="0"/>
              <a:t> (</a:t>
            </a:r>
            <a:r>
              <a:rPr lang="en-ID" dirty="0" err="1"/>
              <a:t>ekspor</a:t>
            </a:r>
            <a:r>
              <a:rPr lang="en-ID" dirty="0"/>
              <a:t>)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pemakaian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milik</a:t>
            </a:r>
            <a:r>
              <a:rPr lang="en-ID" dirty="0"/>
              <a:t> </a:t>
            </a:r>
            <a:r>
              <a:rPr lang="en-ID" dirty="0" err="1"/>
              <a:t>penduduk</a:t>
            </a:r>
            <a:r>
              <a:rPr lang="en-ID" dirty="0"/>
              <a:t> Indonesia oleh </a:t>
            </a:r>
            <a:r>
              <a:rPr lang="en-ID" dirty="0" err="1"/>
              <a:t>asing</a:t>
            </a:r>
            <a:r>
              <a:rPr lang="en-ID" dirty="0"/>
              <a:t>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pengeluaran</a:t>
            </a:r>
            <a:r>
              <a:rPr lang="en-ID" dirty="0"/>
              <a:t> (</a:t>
            </a:r>
            <a:r>
              <a:rPr lang="en-ID" dirty="0" err="1"/>
              <a:t>impor</a:t>
            </a:r>
            <a:r>
              <a:rPr lang="en-ID" dirty="0"/>
              <a:t>)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sebaliknya</a:t>
            </a:r>
            <a:r>
              <a:rPr lang="en-ID" dirty="0"/>
              <a:t>. </a:t>
            </a:r>
            <a:r>
              <a:rPr lang="en-ID" dirty="0" err="1"/>
              <a:t>Selisihnya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bersifat</a:t>
            </a:r>
            <a:r>
              <a:rPr lang="en-ID" dirty="0"/>
              <a:t> surplus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defisit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8631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Imam Adli</dc:creator>
  <cp:lastModifiedBy>Muhammad Imam Adli</cp:lastModifiedBy>
  <cp:revision>1</cp:revision>
  <dcterms:created xsi:type="dcterms:W3CDTF">2022-12-13T13:06:50Z</dcterms:created>
  <dcterms:modified xsi:type="dcterms:W3CDTF">2022-12-13T13:07:10Z</dcterms:modified>
</cp:coreProperties>
</file>